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60" r:id="rId2"/>
    <p:sldId id="261" r:id="rId3"/>
    <p:sldId id="262" r:id="rId4"/>
    <p:sldId id="273" r:id="rId5"/>
    <p:sldId id="263" r:id="rId6"/>
    <p:sldId id="264" r:id="rId7"/>
    <p:sldId id="265" r:id="rId8"/>
    <p:sldId id="266" r:id="rId9"/>
    <p:sldId id="268" r:id="rId10"/>
    <p:sldId id="269" r:id="rId11"/>
    <p:sldId id="270" r:id="rId12"/>
    <p:sldId id="274" r:id="rId13"/>
    <p:sldId id="275" r:id="rId14"/>
    <p:sldId id="272" r:id="rId15"/>
    <p:sldId id="276" r:id="rId16"/>
    <p:sldId id="277" r:id="rId17"/>
    <p:sldId id="278" r:id="rId18"/>
    <p:sldId id="279" r:id="rId19"/>
    <p:sldId id="282" r:id="rId20"/>
    <p:sldId id="281" r:id="rId21"/>
    <p:sldId id="28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8F3C"/>
    <a:srgbClr val="4BAF50"/>
    <a:srgbClr val="EFEEEE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1928" autoAdjust="0"/>
  </p:normalViewPr>
  <p:slideViewPr>
    <p:cSldViewPr snapToGrid="0" snapToObjects="1">
      <p:cViewPr varScale="1">
        <p:scale>
          <a:sx n="46" d="100"/>
          <a:sy n="46" d="100"/>
        </p:scale>
        <p:origin x="-821" y="-6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0092CC-4501-1E46-9B55-92275124A32D}" type="datetimeFigureOut">
              <a:rPr lang="en-US" smtClean="0"/>
              <a:pPr/>
              <a:t>8/26/2016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98057F-C308-5344-8B01-E5FD74E67998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50713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98057F-C308-5344-8B01-E5FD74E67998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98057F-C308-5344-8B01-E5FD74E67998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34118" y="4859177"/>
            <a:ext cx="4113754" cy="14287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81299"/>
            <a:ext cx="9144000" cy="727952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889263" y="1601115"/>
            <a:ext cx="4403464" cy="1002235"/>
          </a:xfrm>
        </p:spPr>
        <p:txBody>
          <a:bodyPr>
            <a:normAutofit/>
          </a:bodyPr>
          <a:lstStyle>
            <a:lvl1pPr marL="0" indent="0" algn="ctr">
              <a:buNone/>
              <a:defRPr sz="2800" baseline="0">
                <a:solidFill>
                  <a:srgbClr val="4BAF5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 smtClean="0"/>
              <a:t>Sommerakademie</a:t>
            </a:r>
            <a:r>
              <a:rPr lang="en-US" dirty="0" smtClean="0"/>
              <a:t> in </a:t>
            </a:r>
            <a:r>
              <a:rPr lang="en-US" dirty="0" err="1" smtClean="0"/>
              <a:t>Leysin</a:t>
            </a:r>
            <a:r>
              <a:rPr lang="en-US" dirty="0" smtClean="0"/>
              <a:t> AG 2 – </a:t>
            </a:r>
            <a:r>
              <a:rPr lang="en-US" dirty="0" err="1" smtClean="0"/>
              <a:t>Effizientes</a:t>
            </a:r>
            <a:r>
              <a:rPr lang="en-US" dirty="0" smtClean="0"/>
              <a:t> </a:t>
            </a:r>
            <a:r>
              <a:rPr lang="en-US" dirty="0" err="1" smtClean="0"/>
              <a:t>Rechnen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1524000" y="3506788"/>
            <a:ext cx="9144000" cy="463550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000" b="1" baseline="0">
                <a:solidFill>
                  <a:schemeClr val="tx1"/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22860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000" b="1" dirty="0" smtClean="0">
                <a:latin typeface="+mj-lt"/>
              </a:rPr>
              <a:t>University of Awesomeness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1518995" y="2791544"/>
            <a:ext cx="9144000" cy="527050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600" b="1"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22860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mtClean="0"/>
              <a:t>Author</a:t>
            </a:r>
            <a:endParaRPr lang="en-US" dirty="0"/>
          </a:p>
        </p:txBody>
      </p:sp>
      <p:sp>
        <p:nvSpPr>
          <p:cNvPr id="10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1518995" y="4158532"/>
            <a:ext cx="9144000" cy="461962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600" b="1" baseline="0"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228600" marR="0" lvl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600" b="1" dirty="0" smtClean="0">
                <a:latin typeface="+mj-lt"/>
              </a:rPr>
              <a:t>August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304955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Author: Short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6400351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Author: Short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186105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Author: Short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845845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Author: Short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469159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Author: Short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080759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Author: Short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573954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Author: Short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43639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Author: Short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910604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Author: Short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740000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Author: Short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013045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320" y="403130"/>
            <a:ext cx="1161288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0" y="1282119"/>
            <a:ext cx="11612880" cy="49128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6088828" cy="322729"/>
          </a:xfrm>
          <a:prstGeom prst="rect">
            <a:avLst/>
          </a:prstGeom>
          <a:solidFill>
            <a:srgbClr val="388F3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0" y="322729"/>
            <a:ext cx="12192000" cy="0"/>
          </a:xfrm>
          <a:prstGeom prst="line">
            <a:avLst/>
          </a:prstGeom>
          <a:ln w="31750">
            <a:solidFill>
              <a:srgbClr val="4BAF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 userDrawn="1"/>
        </p:nvSpPr>
        <p:spPr>
          <a:xfrm>
            <a:off x="0" y="6545654"/>
            <a:ext cx="12184828" cy="322729"/>
          </a:xfrm>
          <a:prstGeom prst="rect">
            <a:avLst/>
          </a:prstGeom>
          <a:solidFill>
            <a:srgbClr val="EF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 userDrawn="1"/>
        </p:nvCxnSpPr>
        <p:spPr>
          <a:xfrm flipV="1">
            <a:off x="-7172" y="6531684"/>
            <a:ext cx="12192000" cy="0"/>
          </a:xfrm>
          <a:prstGeom prst="line">
            <a:avLst/>
          </a:prstGeom>
          <a:ln w="31750">
            <a:solidFill>
              <a:srgbClr val="4BAF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flipV="1">
            <a:off x="-7172" y="6858000"/>
            <a:ext cx="12192000" cy="0"/>
          </a:xfrm>
          <a:prstGeom prst="line">
            <a:avLst/>
          </a:prstGeom>
          <a:ln w="31750">
            <a:solidFill>
              <a:srgbClr val="4BAF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0906" y="652128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388F3C"/>
                </a:solidFill>
              </a:defRPr>
            </a:lvl1pPr>
          </a:lstStyle>
          <a:p>
            <a:fld id="{E911CE96-9EE5-A94F-A555-E17388DC3DA4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4320" y="6531684"/>
            <a:ext cx="4114800" cy="3366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rgbClr val="388F3C"/>
                </a:solidFill>
              </a:defRPr>
            </a:lvl1pPr>
          </a:lstStyle>
          <a:p>
            <a:r>
              <a:rPr lang="en-US" dirty="0" smtClean="0"/>
              <a:t>Author: Short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33606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rgbClr val="4BAF5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Better Than Worst-Case Computing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 smtClean="0"/>
              <a:t>Technische</a:t>
            </a:r>
            <a:r>
              <a:rPr lang="en-US" dirty="0" smtClean="0"/>
              <a:t> </a:t>
            </a:r>
            <a:r>
              <a:rPr lang="en-US" dirty="0" err="1" smtClean="0"/>
              <a:t>Universität</a:t>
            </a:r>
            <a:r>
              <a:rPr lang="en-US" dirty="0" smtClean="0"/>
              <a:t> Chemnitz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Oliver </a:t>
            </a:r>
            <a:r>
              <a:rPr lang="en-US" dirty="0" err="1" smtClean="0"/>
              <a:t>Klöckner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19. August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25112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Better Than Worst-Case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US" dirty="0" smtClean="0"/>
              <a:t>Design: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		- </a:t>
            </a:r>
            <a:r>
              <a:rPr lang="en-US" dirty="0" err="1" smtClean="0"/>
              <a:t>Umfasst</a:t>
            </a:r>
            <a:r>
              <a:rPr lang="en-US" dirty="0" smtClean="0"/>
              <a:t> </a:t>
            </a:r>
            <a:r>
              <a:rPr lang="en-US" dirty="0" err="1" smtClean="0"/>
              <a:t>verschiedene</a:t>
            </a:r>
            <a:r>
              <a:rPr lang="en-US" dirty="0" smtClean="0"/>
              <a:t> </a:t>
            </a:r>
            <a:r>
              <a:rPr lang="en-US" dirty="0" err="1" smtClean="0"/>
              <a:t>Techniken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		- </a:t>
            </a:r>
            <a:r>
              <a:rPr lang="en-US" dirty="0" err="1" smtClean="0"/>
              <a:t>Entkopplung</a:t>
            </a:r>
            <a:r>
              <a:rPr lang="en-US" dirty="0" smtClean="0"/>
              <a:t> von </a:t>
            </a:r>
            <a:r>
              <a:rPr lang="en-US" dirty="0" err="1" smtClean="0"/>
              <a:t>Komponente</a:t>
            </a:r>
            <a:r>
              <a:rPr lang="en-US" dirty="0" smtClean="0"/>
              <a:t> und </a:t>
            </a:r>
            <a:r>
              <a:rPr lang="en-US" dirty="0" err="1" smtClean="0"/>
              <a:t>Überprüfung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		- </a:t>
            </a:r>
            <a:r>
              <a:rPr lang="en-US" dirty="0" err="1" smtClean="0"/>
              <a:t>Anforderungen</a:t>
            </a:r>
            <a:r>
              <a:rPr lang="en-US" dirty="0" smtClean="0"/>
              <a:t> an </a:t>
            </a:r>
            <a:r>
              <a:rPr lang="en-US" dirty="0" err="1" smtClean="0"/>
              <a:t>Überprüfung</a:t>
            </a:r>
            <a:r>
              <a:rPr lang="en-US" dirty="0" smtClean="0"/>
              <a:t>:</a:t>
            </a:r>
          </a:p>
          <a:p>
            <a:pPr>
              <a:buNone/>
            </a:pPr>
            <a:r>
              <a:rPr lang="en-US" dirty="0" smtClean="0"/>
              <a:t>			</a:t>
            </a:r>
            <a:r>
              <a:rPr lang="en-US" dirty="0" err="1" smtClean="0"/>
              <a:t>Einfach</a:t>
            </a:r>
            <a:r>
              <a:rPr lang="en-US" dirty="0" smtClean="0"/>
              <a:t>, Schnell, </a:t>
            </a:r>
            <a:r>
              <a:rPr lang="en-US" dirty="0" err="1" smtClean="0"/>
              <a:t>Korrekt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		- </a:t>
            </a:r>
            <a:r>
              <a:rPr lang="en-US" dirty="0" err="1" smtClean="0"/>
              <a:t>Ziel</a:t>
            </a:r>
            <a:r>
              <a:rPr lang="en-US" dirty="0" smtClean="0"/>
              <a:t>: </a:t>
            </a:r>
          </a:p>
          <a:p>
            <a:pPr>
              <a:buNone/>
            </a:pPr>
            <a:r>
              <a:rPr lang="en-US" dirty="0" smtClean="0"/>
              <a:t>			</a:t>
            </a:r>
            <a:r>
              <a:rPr lang="en-US" dirty="0" err="1" smtClean="0"/>
              <a:t>höhere</a:t>
            </a:r>
            <a:r>
              <a:rPr lang="en-US" dirty="0" smtClean="0"/>
              <a:t> </a:t>
            </a:r>
            <a:r>
              <a:rPr lang="en-US" dirty="0" err="1" smtClean="0"/>
              <a:t>Frequenz</a:t>
            </a:r>
            <a:r>
              <a:rPr lang="en-US" dirty="0" smtClean="0"/>
              <a:t>, </a:t>
            </a:r>
            <a:r>
              <a:rPr lang="en-US" dirty="0" err="1" smtClean="0"/>
              <a:t>niedrigere</a:t>
            </a:r>
            <a:r>
              <a:rPr lang="en-US" dirty="0" smtClean="0"/>
              <a:t> </a:t>
            </a:r>
            <a:r>
              <a:rPr lang="en-US" dirty="0" err="1" smtClean="0"/>
              <a:t>Spannung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9217" name="Picture 1"/>
          <p:cNvPicPr>
            <a:picLocks noChangeAspect="1" noChangeArrowheads="1"/>
          </p:cNvPicPr>
          <p:nvPr/>
        </p:nvPicPr>
        <p:blipFill>
          <a:blip r:embed="rId2"/>
          <a:srcRect t="48024" r="44669" b="21229"/>
          <a:stretch>
            <a:fillRect/>
          </a:stretch>
        </p:blipFill>
        <p:spPr bwMode="auto">
          <a:xfrm>
            <a:off x="1767570" y="1282119"/>
            <a:ext cx="5621663" cy="17571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feld 7"/>
          <p:cNvSpPr txBox="1"/>
          <p:nvPr/>
        </p:nvSpPr>
        <p:spPr>
          <a:xfrm>
            <a:off x="8322884" y="1282119"/>
            <a:ext cx="33357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Todd Austin et al.:  </a:t>
            </a:r>
          </a:p>
          <a:p>
            <a:r>
              <a:rPr lang="de-DE" dirty="0" err="1" smtClean="0"/>
              <a:t>Opportunities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Challenges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</a:p>
          <a:p>
            <a:r>
              <a:rPr lang="de-DE" dirty="0" err="1" smtClean="0"/>
              <a:t>Better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</a:t>
            </a:r>
            <a:r>
              <a:rPr lang="de-DE" dirty="0" err="1" smtClean="0"/>
              <a:t>Worst</a:t>
            </a:r>
            <a:r>
              <a:rPr lang="de-DE" dirty="0" smtClean="0"/>
              <a:t>-Case Design</a:t>
            </a:r>
          </a:p>
          <a:p>
            <a:endParaRPr lang="de-DE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" y="6531684"/>
            <a:ext cx="5746398" cy="336699"/>
          </a:xfrm>
        </p:spPr>
        <p:txBody>
          <a:bodyPr/>
          <a:lstStyle/>
          <a:p>
            <a:r>
              <a:rPr lang="en-US" dirty="0" smtClean="0"/>
              <a:t>Oliver </a:t>
            </a:r>
            <a:r>
              <a:rPr lang="en-US" dirty="0" err="1" smtClean="0"/>
              <a:t>Klöckner</a:t>
            </a:r>
            <a:r>
              <a:rPr lang="en-US" dirty="0" smtClean="0"/>
              <a:t> - Better Than Worst-Case Computing </a:t>
            </a:r>
          </a:p>
        </p:txBody>
      </p:sp>
    </p:spTree>
    <p:extLst>
      <p:ext uri="{BB962C8B-B14F-4D97-AF65-F5344CB8AC3E}">
        <p14:creationId xmlns:p14="http://schemas.microsoft.com/office/powerpoint/2010/main" xmlns="" val="133638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Dynamic Voltage Scaling – Razor Logic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err="1" smtClean="0"/>
              <a:t>Ziel</a:t>
            </a:r>
            <a:r>
              <a:rPr lang="en-US" dirty="0" smtClean="0"/>
              <a:t>:  	</a:t>
            </a:r>
            <a:r>
              <a:rPr lang="en-US" dirty="0" err="1" smtClean="0"/>
              <a:t>Anpassung</a:t>
            </a:r>
            <a:r>
              <a:rPr lang="en-US" dirty="0" smtClean="0"/>
              <a:t> </a:t>
            </a:r>
            <a:r>
              <a:rPr lang="en-US" dirty="0" err="1" smtClean="0"/>
              <a:t>der</a:t>
            </a:r>
            <a:r>
              <a:rPr lang="en-US" dirty="0" smtClean="0"/>
              <a:t> </a:t>
            </a:r>
            <a:r>
              <a:rPr lang="en-US" dirty="0" err="1" smtClean="0"/>
              <a:t>Spannung</a:t>
            </a:r>
            <a:r>
              <a:rPr lang="en-US" dirty="0" smtClean="0"/>
              <a:t>/</a:t>
            </a:r>
            <a:r>
              <a:rPr lang="en-US" dirty="0" err="1" smtClean="0"/>
              <a:t>Frequenz</a:t>
            </a:r>
            <a:r>
              <a:rPr lang="en-US" dirty="0" smtClean="0"/>
              <a:t> </a:t>
            </a:r>
            <a:r>
              <a:rPr lang="en-US" dirty="0" err="1" smtClean="0"/>
              <a:t>bei</a:t>
            </a:r>
            <a:r>
              <a:rPr lang="en-US" dirty="0" smtClean="0"/>
              <a:t> </a:t>
            </a:r>
            <a:r>
              <a:rPr lang="en-US" dirty="0" err="1" smtClean="0"/>
              <a:t>geringer</a:t>
            </a:r>
            <a:r>
              <a:rPr lang="en-US" dirty="0" smtClean="0"/>
              <a:t> </a:t>
            </a:r>
            <a:r>
              <a:rPr lang="en-US" dirty="0" err="1" smtClean="0"/>
              <a:t>Auslastung</a:t>
            </a:r>
            <a:r>
              <a:rPr lang="en-US" dirty="0" smtClean="0"/>
              <a:t> </a:t>
            </a:r>
            <a:r>
              <a:rPr lang="en-US" dirty="0" err="1" smtClean="0"/>
              <a:t>mit</a:t>
            </a:r>
            <a:r>
              <a:rPr lang="en-US" dirty="0" smtClean="0"/>
              <a:t> 	</a:t>
            </a:r>
            <a:r>
              <a:rPr lang="en-US" dirty="0" err="1" smtClean="0"/>
              <a:t>automatischer</a:t>
            </a:r>
            <a:r>
              <a:rPr lang="en-US" dirty="0" smtClean="0"/>
              <a:t> </a:t>
            </a:r>
            <a:r>
              <a:rPr lang="en-US" dirty="0" err="1" smtClean="0"/>
              <a:t>Fehlererkennung</a:t>
            </a:r>
            <a:r>
              <a:rPr lang="en-US" dirty="0" smtClean="0"/>
              <a:t> – </a:t>
            </a:r>
            <a:r>
              <a:rPr lang="en-US" dirty="0" err="1" smtClean="0"/>
              <a:t>Energieersparnis</a:t>
            </a:r>
            <a:r>
              <a:rPr lang="en-US" dirty="0" smtClean="0"/>
              <a:t> 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 t="17185" r="7667" b="12707"/>
          <a:stretch>
            <a:fillRect/>
          </a:stretch>
        </p:blipFill>
        <p:spPr bwMode="auto">
          <a:xfrm>
            <a:off x="274320" y="2347583"/>
            <a:ext cx="10893213" cy="40066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feld 9"/>
          <p:cNvSpPr txBox="1"/>
          <p:nvPr/>
        </p:nvSpPr>
        <p:spPr>
          <a:xfrm>
            <a:off x="4651859" y="6194966"/>
            <a:ext cx="7540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Jason </a:t>
            </a:r>
            <a:r>
              <a:rPr lang="de-DE" dirty="0" err="1" smtClean="0"/>
              <a:t>Cong</a:t>
            </a:r>
            <a:r>
              <a:rPr lang="de-DE" dirty="0" smtClean="0"/>
              <a:t> et al. : </a:t>
            </a:r>
            <a:r>
              <a:rPr lang="en-US" dirty="0" smtClean="0"/>
              <a:t>Better-Than-Worst-Case Design: Progress and Opportunities</a:t>
            </a:r>
            <a:endParaRPr lang="de-DE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" y="6531684"/>
            <a:ext cx="5746398" cy="336699"/>
          </a:xfrm>
        </p:spPr>
        <p:txBody>
          <a:bodyPr/>
          <a:lstStyle/>
          <a:p>
            <a:r>
              <a:rPr lang="en-US" dirty="0" smtClean="0"/>
              <a:t>Oliver </a:t>
            </a:r>
            <a:r>
              <a:rPr lang="en-US" dirty="0" err="1" smtClean="0"/>
              <a:t>Klöckner</a:t>
            </a:r>
            <a:r>
              <a:rPr lang="en-US" dirty="0" smtClean="0"/>
              <a:t> - Better Than Worst-Case Computing </a:t>
            </a:r>
          </a:p>
        </p:txBody>
      </p:sp>
    </p:spTree>
    <p:extLst>
      <p:ext uri="{BB962C8B-B14F-4D97-AF65-F5344CB8AC3E}">
        <p14:creationId xmlns:p14="http://schemas.microsoft.com/office/powerpoint/2010/main" xmlns="" val="133638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Dynamic Voltage Scaling – Razor Logic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Pipeline Stages:		Clock Gating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				</a:t>
            </a:r>
            <a:r>
              <a:rPr lang="en-US" dirty="0" err="1" smtClean="0"/>
              <a:t>Counterflow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 t="42741" r="6917" b="25852"/>
          <a:stretch>
            <a:fillRect/>
          </a:stretch>
        </p:blipFill>
        <p:spPr bwMode="auto">
          <a:xfrm>
            <a:off x="1209239" y="1703330"/>
            <a:ext cx="9457267" cy="17949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/>
          <a:srcRect t="25181" r="5015" b="41084"/>
          <a:stretch>
            <a:fillRect/>
          </a:stretch>
        </p:blipFill>
        <p:spPr bwMode="auto">
          <a:xfrm>
            <a:off x="1209239" y="4090744"/>
            <a:ext cx="9650506" cy="19279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feld 8"/>
          <p:cNvSpPr txBox="1"/>
          <p:nvPr/>
        </p:nvSpPr>
        <p:spPr>
          <a:xfrm>
            <a:off x="1020278" y="6194966"/>
            <a:ext cx="8997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Stefanos </a:t>
            </a:r>
            <a:r>
              <a:rPr lang="de-DE" dirty="0" err="1" smtClean="0"/>
              <a:t>Kaxiras</a:t>
            </a:r>
            <a:r>
              <a:rPr lang="de-DE" dirty="0" smtClean="0"/>
              <a:t>, Margaret </a:t>
            </a:r>
            <a:r>
              <a:rPr lang="de-DE" dirty="0" err="1" smtClean="0"/>
              <a:t>Martonosi</a:t>
            </a:r>
            <a:r>
              <a:rPr lang="de-DE" dirty="0" smtClean="0"/>
              <a:t>: Computer </a:t>
            </a:r>
            <a:r>
              <a:rPr lang="de-DE" dirty="0" err="1" smtClean="0"/>
              <a:t>Architecture</a:t>
            </a:r>
            <a:r>
              <a:rPr lang="de-DE" dirty="0" smtClean="0"/>
              <a:t> </a:t>
            </a:r>
            <a:r>
              <a:rPr lang="de-DE" dirty="0" err="1" smtClean="0"/>
              <a:t>Techniques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Power-Efficiency</a:t>
            </a:r>
            <a:endParaRPr lang="de-DE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" y="6531684"/>
            <a:ext cx="5746398" cy="336699"/>
          </a:xfrm>
        </p:spPr>
        <p:txBody>
          <a:bodyPr/>
          <a:lstStyle/>
          <a:p>
            <a:r>
              <a:rPr lang="en-US" dirty="0" smtClean="0"/>
              <a:t>Oliver </a:t>
            </a:r>
            <a:r>
              <a:rPr lang="en-US" dirty="0" err="1" smtClean="0"/>
              <a:t>Klöckner</a:t>
            </a:r>
            <a:r>
              <a:rPr lang="en-US" dirty="0" smtClean="0"/>
              <a:t> - Better Than Worst-Case Computing </a:t>
            </a:r>
          </a:p>
        </p:txBody>
      </p:sp>
    </p:spTree>
    <p:extLst>
      <p:ext uri="{BB962C8B-B14F-4D97-AF65-F5344CB8AC3E}">
        <p14:creationId xmlns:p14="http://schemas.microsoft.com/office/powerpoint/2010/main" xmlns="" val="133638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Dynamic Voltage Scaling – Razor Logic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Voltage scaling: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err="1" smtClean="0"/>
              <a:t>Vorteil</a:t>
            </a:r>
            <a:r>
              <a:rPr lang="en-US" dirty="0" smtClean="0"/>
              <a:t>: </a:t>
            </a:r>
          </a:p>
          <a:p>
            <a:pPr>
              <a:buNone/>
            </a:pPr>
            <a:r>
              <a:rPr lang="en-US" dirty="0" smtClean="0"/>
              <a:t>		- </a:t>
            </a:r>
            <a:r>
              <a:rPr lang="en-US" dirty="0" err="1" smtClean="0"/>
              <a:t>modifizierte</a:t>
            </a:r>
            <a:r>
              <a:rPr lang="en-US" dirty="0" smtClean="0"/>
              <a:t> ARM </a:t>
            </a:r>
            <a:r>
              <a:rPr lang="en-US" dirty="0" err="1" smtClean="0"/>
              <a:t>Kerne</a:t>
            </a:r>
            <a:r>
              <a:rPr lang="en-US" dirty="0" smtClean="0"/>
              <a:t> </a:t>
            </a:r>
            <a:r>
              <a:rPr lang="en-US" dirty="0" err="1" smtClean="0"/>
              <a:t>mit</a:t>
            </a:r>
            <a:r>
              <a:rPr lang="en-US" dirty="0" smtClean="0"/>
              <a:t> 64% </a:t>
            </a:r>
            <a:r>
              <a:rPr lang="en-US" dirty="0" err="1" smtClean="0"/>
              <a:t>Energieeinsparung</a:t>
            </a:r>
            <a:r>
              <a:rPr lang="en-US" dirty="0" smtClean="0"/>
              <a:t> </a:t>
            </a:r>
            <a:r>
              <a:rPr lang="en-US" dirty="0" err="1" smtClean="0"/>
              <a:t>bei</a:t>
            </a:r>
            <a:r>
              <a:rPr lang="en-US" dirty="0" smtClean="0"/>
              <a:t> 3% Overhead </a:t>
            </a:r>
          </a:p>
          <a:p>
            <a:pPr>
              <a:buNone/>
            </a:pPr>
            <a:r>
              <a:rPr lang="en-US" dirty="0" smtClean="0"/>
              <a:t>		- </a:t>
            </a:r>
            <a:r>
              <a:rPr lang="en-US" dirty="0" err="1" smtClean="0"/>
              <a:t>Anpassung</a:t>
            </a:r>
            <a:r>
              <a:rPr lang="en-US" dirty="0" smtClean="0"/>
              <a:t> </a:t>
            </a:r>
            <a:r>
              <a:rPr lang="en-US" dirty="0" err="1" smtClean="0"/>
              <a:t>der</a:t>
            </a:r>
            <a:r>
              <a:rPr lang="en-US" dirty="0" smtClean="0"/>
              <a:t> </a:t>
            </a:r>
            <a:r>
              <a:rPr lang="en-US" dirty="0" err="1" smtClean="0"/>
              <a:t>Spannung</a:t>
            </a:r>
            <a:r>
              <a:rPr lang="en-US" dirty="0" smtClean="0"/>
              <a:t> an </a:t>
            </a:r>
            <a:r>
              <a:rPr lang="en-US" dirty="0" err="1" smtClean="0"/>
              <a:t>Anwendungsfall</a:t>
            </a:r>
            <a:r>
              <a:rPr lang="en-US" dirty="0" smtClean="0"/>
              <a:t> </a:t>
            </a:r>
          </a:p>
          <a:p>
            <a:pPr>
              <a:buNone/>
            </a:pPr>
            <a:r>
              <a:rPr lang="en-US" dirty="0" smtClean="0"/>
              <a:t>	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 l="18193" t="21518" r="12518" b="44843"/>
          <a:stretch>
            <a:fillRect/>
          </a:stretch>
        </p:blipFill>
        <p:spPr bwMode="auto">
          <a:xfrm>
            <a:off x="2864386" y="1282119"/>
            <a:ext cx="7039778" cy="192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feld 8"/>
          <p:cNvSpPr txBox="1"/>
          <p:nvPr/>
        </p:nvSpPr>
        <p:spPr>
          <a:xfrm>
            <a:off x="1953929" y="3204562"/>
            <a:ext cx="8997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Stefanos </a:t>
            </a:r>
            <a:r>
              <a:rPr lang="de-DE" dirty="0" err="1" smtClean="0"/>
              <a:t>Kaxiras</a:t>
            </a:r>
            <a:r>
              <a:rPr lang="de-DE" dirty="0" smtClean="0"/>
              <a:t>, Margaret </a:t>
            </a:r>
            <a:r>
              <a:rPr lang="de-DE" dirty="0" err="1" smtClean="0"/>
              <a:t>Martonosi</a:t>
            </a:r>
            <a:r>
              <a:rPr lang="de-DE" dirty="0" smtClean="0"/>
              <a:t>: Computer </a:t>
            </a:r>
            <a:r>
              <a:rPr lang="de-DE" dirty="0" err="1" smtClean="0"/>
              <a:t>Architecture</a:t>
            </a:r>
            <a:r>
              <a:rPr lang="de-DE" dirty="0" smtClean="0"/>
              <a:t> </a:t>
            </a:r>
            <a:r>
              <a:rPr lang="de-DE" dirty="0" err="1" smtClean="0"/>
              <a:t>Techniques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Power-Efficiency</a:t>
            </a:r>
            <a:endParaRPr lang="de-DE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" y="6531684"/>
            <a:ext cx="5746398" cy="336699"/>
          </a:xfrm>
        </p:spPr>
        <p:txBody>
          <a:bodyPr/>
          <a:lstStyle/>
          <a:p>
            <a:r>
              <a:rPr lang="en-US" dirty="0" smtClean="0"/>
              <a:t>Oliver </a:t>
            </a:r>
            <a:r>
              <a:rPr lang="en-US" dirty="0" err="1" smtClean="0"/>
              <a:t>Klöckner</a:t>
            </a:r>
            <a:r>
              <a:rPr lang="en-US" dirty="0" smtClean="0"/>
              <a:t> - Better Than Worst-Case Computing </a:t>
            </a:r>
          </a:p>
        </p:txBody>
      </p:sp>
    </p:spTree>
    <p:extLst>
      <p:ext uri="{BB962C8B-B14F-4D97-AF65-F5344CB8AC3E}">
        <p14:creationId xmlns:p14="http://schemas.microsoft.com/office/powerpoint/2010/main" xmlns="" val="133638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Typical Case 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err="1" smtClean="0"/>
              <a:t>Ziel</a:t>
            </a:r>
            <a:r>
              <a:rPr lang="en-US" dirty="0" smtClean="0"/>
              <a:t>:  	</a:t>
            </a:r>
            <a:r>
              <a:rPr lang="en-US" dirty="0" err="1" smtClean="0"/>
              <a:t>Anpassen</a:t>
            </a:r>
            <a:r>
              <a:rPr lang="en-US" dirty="0" smtClean="0"/>
              <a:t> </a:t>
            </a:r>
            <a:r>
              <a:rPr lang="en-US" dirty="0" err="1" smtClean="0"/>
              <a:t>der</a:t>
            </a:r>
            <a:r>
              <a:rPr lang="en-US" dirty="0" smtClean="0"/>
              <a:t> </a:t>
            </a:r>
            <a:r>
              <a:rPr lang="en-US" dirty="0" err="1" smtClean="0"/>
              <a:t>Schaltkreise</a:t>
            </a:r>
            <a:r>
              <a:rPr lang="en-US" dirty="0" smtClean="0"/>
              <a:t> an den typical case, </a:t>
            </a:r>
            <a:r>
              <a:rPr lang="en-US" dirty="0" err="1" smtClean="0"/>
              <a:t>nicht</a:t>
            </a:r>
            <a:r>
              <a:rPr lang="en-US" dirty="0" smtClean="0"/>
              <a:t> worst case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err="1" smtClean="0"/>
              <a:t>Erfolgt</a:t>
            </a:r>
            <a:r>
              <a:rPr lang="en-US" dirty="0" smtClean="0"/>
              <a:t> </a:t>
            </a:r>
            <a:r>
              <a:rPr lang="en-US" dirty="0" err="1" smtClean="0"/>
              <a:t>durch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dirty="0" smtClean="0"/>
              <a:t>	- </a:t>
            </a:r>
            <a:r>
              <a:rPr lang="en-US" dirty="0" err="1" smtClean="0"/>
              <a:t>Ermitteln</a:t>
            </a:r>
            <a:r>
              <a:rPr lang="en-US" dirty="0" smtClean="0"/>
              <a:t> </a:t>
            </a:r>
            <a:r>
              <a:rPr lang="en-US" dirty="0" err="1" smtClean="0"/>
              <a:t>der</a:t>
            </a:r>
            <a:r>
              <a:rPr lang="en-US" dirty="0" smtClean="0"/>
              <a:t> </a:t>
            </a:r>
            <a:r>
              <a:rPr lang="en-US" dirty="0" err="1" smtClean="0"/>
              <a:t>Dauer</a:t>
            </a:r>
            <a:r>
              <a:rPr lang="en-US" dirty="0" smtClean="0"/>
              <a:t> </a:t>
            </a:r>
            <a:r>
              <a:rPr lang="en-US" dirty="0" err="1" smtClean="0"/>
              <a:t>unter</a:t>
            </a:r>
            <a:r>
              <a:rPr lang="en-US" dirty="0" smtClean="0"/>
              <a:t> </a:t>
            </a:r>
            <a:r>
              <a:rPr lang="en-US" dirty="0" err="1" smtClean="0"/>
              <a:t>Programm</a:t>
            </a:r>
            <a:r>
              <a:rPr lang="en-US" dirty="0" smtClean="0"/>
              <a:t> </a:t>
            </a:r>
            <a:r>
              <a:rPr lang="en-US" dirty="0" err="1" smtClean="0"/>
              <a:t>spezifischen</a:t>
            </a:r>
            <a:r>
              <a:rPr lang="en-US" dirty="0" smtClean="0"/>
              <a:t> </a:t>
            </a:r>
            <a:r>
              <a:rPr lang="en-US" dirty="0" err="1" smtClean="0"/>
              <a:t>Bedingungen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	- </a:t>
            </a:r>
            <a:r>
              <a:rPr lang="en-US" dirty="0" err="1" smtClean="0"/>
              <a:t>Vergleich</a:t>
            </a:r>
            <a:r>
              <a:rPr lang="en-US" dirty="0" smtClean="0"/>
              <a:t> </a:t>
            </a:r>
            <a:r>
              <a:rPr lang="en-US" dirty="0" err="1" smtClean="0"/>
              <a:t>mit</a:t>
            </a:r>
            <a:r>
              <a:rPr lang="en-US" dirty="0" smtClean="0"/>
              <a:t> </a:t>
            </a:r>
            <a:r>
              <a:rPr lang="en-US" dirty="0" err="1" smtClean="0"/>
              <a:t>allgemeinen</a:t>
            </a:r>
            <a:r>
              <a:rPr lang="en-US" dirty="0" smtClean="0"/>
              <a:t> (</a:t>
            </a:r>
            <a:r>
              <a:rPr lang="en-US" dirty="0" err="1" smtClean="0"/>
              <a:t>zufälligen</a:t>
            </a:r>
            <a:r>
              <a:rPr lang="en-US" dirty="0" smtClean="0"/>
              <a:t>) Fall</a:t>
            </a:r>
            <a:br>
              <a:rPr lang="en-US" dirty="0" smtClean="0"/>
            </a:br>
            <a:r>
              <a:rPr lang="en-US" dirty="0" smtClean="0"/>
              <a:t>	- </a:t>
            </a:r>
            <a:r>
              <a:rPr lang="en-US" dirty="0" err="1" smtClean="0"/>
              <a:t>Optimierung</a:t>
            </a:r>
            <a:r>
              <a:rPr lang="en-US" dirty="0" smtClean="0"/>
              <a:t> </a:t>
            </a:r>
            <a:r>
              <a:rPr lang="en-US" dirty="0" err="1" smtClean="0"/>
              <a:t>durchführen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" y="6531684"/>
            <a:ext cx="5746398" cy="336699"/>
          </a:xfrm>
        </p:spPr>
        <p:txBody>
          <a:bodyPr/>
          <a:lstStyle/>
          <a:p>
            <a:r>
              <a:rPr lang="en-US" dirty="0" smtClean="0"/>
              <a:t>Oliver </a:t>
            </a:r>
            <a:r>
              <a:rPr lang="en-US" dirty="0" err="1" smtClean="0"/>
              <a:t>Klöckner</a:t>
            </a:r>
            <a:r>
              <a:rPr lang="en-US" dirty="0" smtClean="0"/>
              <a:t> - Better Than Worst-Case Computing </a:t>
            </a:r>
          </a:p>
        </p:txBody>
      </p:sp>
    </p:spTree>
    <p:extLst>
      <p:ext uri="{BB962C8B-B14F-4D97-AF65-F5344CB8AC3E}">
        <p14:creationId xmlns:p14="http://schemas.microsoft.com/office/powerpoint/2010/main" xmlns="" val="1336386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Typical Case Optimization - Adder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		Ripple carry </a:t>
            </a:r>
            <a:r>
              <a:rPr lang="en-US" dirty="0" err="1" smtClean="0"/>
              <a:t>Addierer</a:t>
            </a:r>
            <a:r>
              <a:rPr lang="en-US" dirty="0" smtClean="0"/>
              <a:t>			Carry Look Ahead </a:t>
            </a:r>
            <a:r>
              <a:rPr lang="en-US" dirty="0" err="1" smtClean="0"/>
              <a:t>Addierer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124" name="Picture 4" descr="http://sit.iitkgp.ernet.in/~coavl/images/carrylookahead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168581" y="2644289"/>
            <a:ext cx="5494454" cy="2665627"/>
          </a:xfrm>
          <a:prstGeom prst="rect">
            <a:avLst/>
          </a:prstGeom>
          <a:noFill/>
        </p:spPr>
      </p:pic>
      <p:pic>
        <p:nvPicPr>
          <p:cNvPr id="5126" name="Picture 6" descr="https://upload.wikimedia.org/wikipedia/commons/thumb/5/5d/4-bit_ripple_carry_adder.svg/2000px-4-bit_ripple_carry_adder.svg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2644289"/>
            <a:ext cx="5597063" cy="2238825"/>
          </a:xfrm>
          <a:prstGeom prst="rect">
            <a:avLst/>
          </a:prstGeom>
          <a:noFill/>
        </p:spPr>
      </p:pic>
      <p:sp>
        <p:nvSpPr>
          <p:cNvPr id="9" name="Textfeld 8"/>
          <p:cNvSpPr txBox="1"/>
          <p:nvPr/>
        </p:nvSpPr>
        <p:spPr>
          <a:xfrm>
            <a:off x="0" y="5586915"/>
            <a:ext cx="50249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https://upload.wikimedia.org/wikipedia/commons/</a:t>
            </a:r>
            <a:br>
              <a:rPr lang="de-DE" dirty="0" smtClean="0"/>
            </a:br>
            <a:r>
              <a:rPr lang="de-DE" dirty="0" err="1" smtClean="0"/>
              <a:t>thumb</a:t>
            </a:r>
            <a:r>
              <a:rPr lang="de-DE" dirty="0" smtClean="0"/>
              <a:t>/5/5d/4-bit_ripple_carry_adder.svg/</a:t>
            </a:r>
          </a:p>
          <a:p>
            <a:r>
              <a:rPr lang="de-DE" dirty="0" smtClean="0"/>
              <a:t>2000px-4-bit_ripple_carry_adder.svg.png</a:t>
            </a:r>
            <a:endParaRPr lang="de-DE" dirty="0"/>
          </a:p>
        </p:txBody>
      </p:sp>
      <p:sp>
        <p:nvSpPr>
          <p:cNvPr id="10" name="Textfeld 9"/>
          <p:cNvSpPr txBox="1"/>
          <p:nvPr/>
        </p:nvSpPr>
        <p:spPr>
          <a:xfrm>
            <a:off x="5994123" y="5802248"/>
            <a:ext cx="5789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http://sit.iitkgp.ernet.in/~coavl/images/carrylookahead.png</a:t>
            </a:r>
            <a:endParaRPr lang="de-DE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" y="6531684"/>
            <a:ext cx="5746398" cy="336699"/>
          </a:xfrm>
        </p:spPr>
        <p:txBody>
          <a:bodyPr/>
          <a:lstStyle/>
          <a:p>
            <a:r>
              <a:rPr lang="en-US" dirty="0" smtClean="0"/>
              <a:t>Oliver </a:t>
            </a:r>
            <a:r>
              <a:rPr lang="en-US" dirty="0" err="1" smtClean="0"/>
              <a:t>Klöckner</a:t>
            </a:r>
            <a:r>
              <a:rPr lang="en-US" dirty="0" smtClean="0"/>
              <a:t> - Better Than Worst-Case Computing </a:t>
            </a:r>
          </a:p>
        </p:txBody>
      </p:sp>
    </p:spTree>
    <p:extLst>
      <p:ext uri="{BB962C8B-B14F-4D97-AF65-F5344CB8AC3E}">
        <p14:creationId xmlns:p14="http://schemas.microsoft.com/office/powerpoint/2010/main" xmlns="" val="1336386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Typical Case Optimization - Adder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	</a:t>
            </a:r>
            <a:r>
              <a:rPr lang="en-US" dirty="0" err="1" smtClean="0"/>
              <a:t>Auswertung</a:t>
            </a:r>
            <a:r>
              <a:rPr lang="en-US" dirty="0" smtClean="0"/>
              <a:t>		</a:t>
            </a:r>
            <a:r>
              <a:rPr lang="en-US" dirty="0" err="1" smtClean="0"/>
              <a:t>Zufallswerte</a:t>
            </a:r>
            <a:r>
              <a:rPr lang="en-US" dirty="0" smtClean="0"/>
              <a:t>				</a:t>
            </a:r>
            <a:r>
              <a:rPr lang="en-US" dirty="0" err="1" smtClean="0"/>
              <a:t>Vergleich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err="1" smtClean="0"/>
              <a:t>Folgen</a:t>
            </a:r>
            <a:r>
              <a:rPr lang="en-US" dirty="0" smtClean="0"/>
              <a:t>: </a:t>
            </a:r>
          </a:p>
          <a:p>
            <a:pPr>
              <a:buNone/>
            </a:pPr>
            <a:r>
              <a:rPr lang="en-US" dirty="0" smtClean="0"/>
              <a:t>		- </a:t>
            </a:r>
            <a:r>
              <a:rPr lang="en-US" dirty="0" err="1" smtClean="0"/>
              <a:t>schlechte</a:t>
            </a:r>
            <a:r>
              <a:rPr lang="en-US" dirty="0" smtClean="0"/>
              <a:t> Performance </a:t>
            </a:r>
            <a:r>
              <a:rPr lang="en-US" dirty="0" err="1" smtClean="0"/>
              <a:t>im</a:t>
            </a:r>
            <a:r>
              <a:rPr lang="en-US" dirty="0" smtClean="0"/>
              <a:t> worst case</a:t>
            </a:r>
          </a:p>
          <a:p>
            <a:pPr>
              <a:buNone/>
            </a:pPr>
            <a:r>
              <a:rPr lang="en-US" dirty="0" smtClean="0"/>
              <a:t>		- </a:t>
            </a:r>
            <a:r>
              <a:rPr lang="en-US" dirty="0" err="1" smtClean="0"/>
              <a:t>schneller</a:t>
            </a:r>
            <a:r>
              <a:rPr lang="en-US" dirty="0" smtClean="0"/>
              <a:t> in typical und random case</a:t>
            </a:r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 l="17469" t="15115" r="42140" b="20307"/>
          <a:stretch>
            <a:fillRect/>
          </a:stretch>
        </p:blipFill>
        <p:spPr bwMode="auto">
          <a:xfrm>
            <a:off x="175941" y="1680072"/>
            <a:ext cx="2903273" cy="261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/>
          <a:srcRect l="17434" t="17566" r="42175" b="17952"/>
          <a:stretch>
            <a:fillRect/>
          </a:stretch>
        </p:blipFill>
        <p:spPr bwMode="auto">
          <a:xfrm>
            <a:off x="3492346" y="1680072"/>
            <a:ext cx="2913963" cy="26166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/>
          <a:srcRect l="25295" t="32892" r="24500" b="36361"/>
          <a:stretch>
            <a:fillRect/>
          </a:stretch>
        </p:blipFill>
        <p:spPr bwMode="auto">
          <a:xfrm>
            <a:off x="6683296" y="2219898"/>
            <a:ext cx="5100810" cy="17571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feld 8"/>
          <p:cNvSpPr txBox="1"/>
          <p:nvPr/>
        </p:nvSpPr>
        <p:spPr>
          <a:xfrm>
            <a:off x="4042611" y="4296771"/>
            <a:ext cx="79802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Todd Austin et al.:  </a:t>
            </a:r>
            <a:r>
              <a:rPr lang="de-DE" dirty="0" err="1" smtClean="0"/>
              <a:t>Opportunities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Challenges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Better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</a:t>
            </a:r>
            <a:r>
              <a:rPr lang="de-DE" dirty="0" err="1" smtClean="0"/>
              <a:t>Worst</a:t>
            </a:r>
            <a:r>
              <a:rPr lang="de-DE" dirty="0" smtClean="0"/>
              <a:t>-Case Design</a:t>
            </a:r>
          </a:p>
          <a:p>
            <a:endParaRPr lang="de-DE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" y="6531684"/>
            <a:ext cx="5746398" cy="336699"/>
          </a:xfrm>
        </p:spPr>
        <p:txBody>
          <a:bodyPr/>
          <a:lstStyle/>
          <a:p>
            <a:r>
              <a:rPr lang="en-US" dirty="0" smtClean="0"/>
              <a:t>Oliver </a:t>
            </a:r>
            <a:r>
              <a:rPr lang="en-US" dirty="0" err="1" smtClean="0"/>
              <a:t>Klöckner</a:t>
            </a:r>
            <a:r>
              <a:rPr lang="en-US" dirty="0" smtClean="0"/>
              <a:t> - Better Than Worst-Case Computing </a:t>
            </a:r>
          </a:p>
        </p:txBody>
      </p:sp>
    </p:spTree>
    <p:extLst>
      <p:ext uri="{BB962C8B-B14F-4D97-AF65-F5344CB8AC3E}">
        <p14:creationId xmlns:p14="http://schemas.microsoft.com/office/powerpoint/2010/main" xmlns="" val="1336386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 smtClean="0"/>
              <a:t>Approximate</a:t>
            </a:r>
            <a:r>
              <a:rPr lang="de-DE" dirty="0" smtClean="0"/>
              <a:t> Computing Designs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Ziel: Performance Erhöhung durch Fehlerrate &gt;0% (meist angegeben)</a:t>
            </a:r>
          </a:p>
          <a:p>
            <a:pPr>
              <a:buNone/>
            </a:pPr>
            <a:endParaRPr lang="de-DE" dirty="0" smtClean="0"/>
          </a:p>
          <a:p>
            <a:pPr>
              <a:buNone/>
            </a:pPr>
            <a:r>
              <a:rPr lang="de-DE" dirty="0" smtClean="0"/>
              <a:t>Fehler Verteilung:</a:t>
            </a:r>
          </a:p>
          <a:p>
            <a:pPr>
              <a:buNone/>
            </a:pPr>
            <a:r>
              <a:rPr lang="de-DE" dirty="0" smtClean="0"/>
              <a:t>		- Ripple-</a:t>
            </a:r>
            <a:r>
              <a:rPr lang="de-DE" dirty="0" err="1" smtClean="0"/>
              <a:t>Carry</a:t>
            </a:r>
            <a:r>
              <a:rPr lang="de-DE" dirty="0" smtClean="0"/>
              <a:t> </a:t>
            </a:r>
            <a:r>
              <a:rPr lang="de-DE" dirty="0" err="1" smtClean="0"/>
              <a:t>Adder</a:t>
            </a:r>
            <a:r>
              <a:rPr lang="de-DE" dirty="0" smtClean="0"/>
              <a:t>: mäßige Fehlerzunahme unter kritischer Spannung</a:t>
            </a:r>
            <a:br>
              <a:rPr lang="de-DE" dirty="0" smtClean="0"/>
            </a:br>
            <a:r>
              <a:rPr lang="de-DE" dirty="0" smtClean="0"/>
              <a:t>	- Kogge-Stone </a:t>
            </a:r>
            <a:r>
              <a:rPr lang="de-DE" dirty="0" err="1" smtClean="0"/>
              <a:t>Adder</a:t>
            </a:r>
            <a:r>
              <a:rPr lang="de-DE" dirty="0" smtClean="0"/>
              <a:t>: niedrigere kritische Spannung, schnelle 	Fehlerzunahme</a:t>
            </a:r>
            <a:br>
              <a:rPr lang="de-DE" dirty="0" smtClean="0"/>
            </a:br>
            <a:r>
              <a:rPr lang="de-DE" dirty="0" smtClean="0"/>
              <a:t>	</a:t>
            </a:r>
            <a:br>
              <a:rPr lang="de-DE" dirty="0" smtClean="0"/>
            </a:br>
            <a:r>
              <a:rPr lang="de-DE" dirty="0" smtClean="0"/>
              <a:t>	- während Laufzeit: für niedrige Fehlerrate KSA; sonst RCA</a:t>
            </a:r>
            <a:br>
              <a:rPr lang="de-DE" dirty="0" smtClean="0"/>
            </a:br>
            <a:r>
              <a:rPr lang="de-DE" dirty="0" smtClean="0"/>
              <a:t>	- z.B. in </a:t>
            </a:r>
            <a:r>
              <a:rPr lang="de-DE" dirty="0" err="1" smtClean="0"/>
              <a:t>Kernel</a:t>
            </a:r>
            <a:r>
              <a:rPr lang="de-DE" dirty="0" smtClean="0"/>
              <a:t> von H.264 Codec mit Einsparung von 20%-60% gegenüber 	statischem </a:t>
            </a:r>
            <a:r>
              <a:rPr lang="de-DE" dirty="0" err="1" smtClean="0"/>
              <a:t>Adder</a:t>
            </a:r>
            <a:endParaRPr lang="de-DE" dirty="0" smtClean="0"/>
          </a:p>
          <a:p>
            <a:pPr>
              <a:buNone/>
            </a:pPr>
            <a:endParaRPr lang="de-DE" dirty="0" smtClean="0"/>
          </a:p>
          <a:p>
            <a:pPr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" y="6531684"/>
            <a:ext cx="5746398" cy="336699"/>
          </a:xfrm>
        </p:spPr>
        <p:txBody>
          <a:bodyPr/>
          <a:lstStyle/>
          <a:p>
            <a:r>
              <a:rPr lang="en-US" dirty="0" smtClean="0"/>
              <a:t>Oliver </a:t>
            </a:r>
            <a:r>
              <a:rPr lang="en-US" dirty="0" err="1" smtClean="0"/>
              <a:t>Klöckner</a:t>
            </a:r>
            <a:r>
              <a:rPr lang="en-US" dirty="0" smtClean="0"/>
              <a:t> - Better Than Worst-Case Computing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 smtClean="0"/>
              <a:t>Approximate</a:t>
            </a:r>
            <a:r>
              <a:rPr lang="de-DE" dirty="0" smtClean="0"/>
              <a:t> Computing Designs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Reduktion weniger aktiver Teile:</a:t>
            </a:r>
            <a:br>
              <a:rPr lang="de-DE" dirty="0" smtClean="0"/>
            </a:br>
            <a:r>
              <a:rPr lang="de-DE" dirty="0" smtClean="0"/>
              <a:t>	- Reduzierung um Schaltkreisteile mit wahrscheinlich geringer Aktivität</a:t>
            </a:r>
            <a:br>
              <a:rPr lang="de-DE" dirty="0" smtClean="0"/>
            </a:br>
            <a:r>
              <a:rPr lang="de-DE" dirty="0" smtClean="0"/>
              <a:t>	- Wahrscheinlichkeit mit Hilfe von Simulationen oder math. Modellen</a:t>
            </a:r>
            <a:br>
              <a:rPr lang="de-DE" dirty="0" smtClean="0"/>
            </a:br>
            <a:r>
              <a:rPr lang="de-DE" dirty="0" smtClean="0"/>
              <a:t>	- Berechnung der Fehlerrate; falls zu hoch: Rückgängig, sonst weiter</a:t>
            </a:r>
          </a:p>
          <a:p>
            <a:pPr>
              <a:buNone/>
            </a:pPr>
            <a:endParaRPr lang="de-DE" dirty="0" smtClean="0"/>
          </a:p>
          <a:p>
            <a:pPr>
              <a:buNone/>
            </a:pPr>
            <a:r>
              <a:rPr lang="de-DE" dirty="0" err="1" smtClean="0"/>
              <a:t>Konfigurierbarer</a:t>
            </a:r>
            <a:r>
              <a:rPr lang="de-DE" dirty="0" smtClean="0"/>
              <a:t> </a:t>
            </a:r>
            <a:r>
              <a:rPr lang="de-DE" dirty="0" err="1" smtClean="0"/>
              <a:t>Adder</a:t>
            </a:r>
            <a:r>
              <a:rPr lang="de-DE" dirty="0" smtClean="0"/>
              <a:t>:</a:t>
            </a:r>
            <a:br>
              <a:rPr lang="de-DE" dirty="0" smtClean="0"/>
            </a:br>
            <a:r>
              <a:rPr lang="de-DE" dirty="0" smtClean="0"/>
              <a:t>	- dynamische Anpassung der Fehlerrate</a:t>
            </a:r>
            <a:br>
              <a:rPr lang="de-DE" dirty="0" smtClean="0"/>
            </a:br>
            <a:r>
              <a:rPr lang="de-DE" dirty="0" smtClean="0"/>
              <a:t>	- Vorhersagen von </a:t>
            </a:r>
            <a:r>
              <a:rPr lang="de-DE" dirty="0" err="1" smtClean="0"/>
              <a:t>Carry</a:t>
            </a:r>
            <a:r>
              <a:rPr lang="de-DE" dirty="0" smtClean="0"/>
              <a:t>-In für MSB aufgrund von </a:t>
            </a:r>
            <a:r>
              <a:rPr lang="de-DE" dirty="0" err="1" smtClean="0"/>
              <a:t>Carry</a:t>
            </a:r>
            <a:r>
              <a:rPr lang="de-DE" dirty="0" smtClean="0"/>
              <a:t>-Out 	vorangegangener Bits</a:t>
            </a:r>
            <a:br>
              <a:rPr lang="de-DE" dirty="0" smtClean="0"/>
            </a:br>
            <a:r>
              <a:rPr lang="de-DE" dirty="0" smtClean="0"/>
              <a:t>	- geringer Einfluss weit entfernter Bits</a:t>
            </a:r>
            <a:br>
              <a:rPr lang="de-DE" dirty="0" smtClean="0"/>
            </a:br>
            <a:r>
              <a:rPr lang="de-DE" dirty="0" smtClean="0"/>
              <a:t>	- z.B. bei JPEG Komprimierung 21% höherer Durchsatz  </a:t>
            </a:r>
          </a:p>
          <a:p>
            <a:pPr>
              <a:buNone/>
            </a:pPr>
            <a:endParaRPr lang="de-DE" dirty="0" smtClean="0"/>
          </a:p>
          <a:p>
            <a:pPr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" y="6531684"/>
            <a:ext cx="5746398" cy="336699"/>
          </a:xfrm>
        </p:spPr>
        <p:txBody>
          <a:bodyPr/>
          <a:lstStyle/>
          <a:p>
            <a:r>
              <a:rPr lang="en-US" dirty="0" smtClean="0"/>
              <a:t>Oliver </a:t>
            </a:r>
            <a:r>
              <a:rPr lang="en-US" dirty="0" err="1" smtClean="0"/>
              <a:t>Klöckner</a:t>
            </a:r>
            <a:r>
              <a:rPr lang="en-US" dirty="0" smtClean="0"/>
              <a:t> - Better Than Worst-Case Computing 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Worst-Case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err="1" smtClean="0"/>
              <a:t>Für</a:t>
            </a:r>
            <a:r>
              <a:rPr lang="en-US" dirty="0" smtClean="0"/>
              <a:t> </a:t>
            </a:r>
            <a:r>
              <a:rPr lang="en-US" dirty="0" err="1" smtClean="0"/>
              <a:t>Heimanwender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		</a:t>
            </a:r>
            <a:r>
              <a:rPr lang="en-US" dirty="0" err="1" smtClean="0"/>
              <a:t>Übertaktung</a:t>
            </a:r>
            <a:r>
              <a:rPr lang="en-US" dirty="0" smtClean="0"/>
              <a:t>, </a:t>
            </a:r>
            <a:r>
              <a:rPr lang="en-US" dirty="0" err="1" smtClean="0"/>
              <a:t>Unterspannung</a:t>
            </a:r>
            <a:r>
              <a:rPr lang="en-US" dirty="0" smtClean="0"/>
              <a:t> </a:t>
            </a:r>
            <a:r>
              <a:rPr lang="en-US" dirty="0" err="1" smtClean="0"/>
              <a:t>möglich</a:t>
            </a:r>
            <a:r>
              <a:rPr lang="en-US" dirty="0" smtClean="0"/>
              <a:t>,</a:t>
            </a:r>
          </a:p>
          <a:p>
            <a:pPr>
              <a:buNone/>
            </a:pPr>
            <a:r>
              <a:rPr lang="en-US" dirty="0" smtClean="0"/>
              <a:t>		</a:t>
            </a:r>
            <a:r>
              <a:rPr lang="en-US" dirty="0" err="1" smtClean="0"/>
              <a:t>da</a:t>
            </a:r>
            <a:r>
              <a:rPr lang="en-US" dirty="0" smtClean="0"/>
              <a:t> </a:t>
            </a:r>
            <a:r>
              <a:rPr lang="en-US" dirty="0" err="1" smtClean="0"/>
              <a:t>nicht</a:t>
            </a:r>
            <a:r>
              <a:rPr lang="en-US" dirty="0" smtClean="0"/>
              <a:t> Worst-Case </a:t>
            </a:r>
            <a:r>
              <a:rPr lang="en-US" dirty="0" err="1" smtClean="0"/>
              <a:t>Bedingungen</a:t>
            </a:r>
            <a:r>
              <a:rPr lang="en-US" dirty="0" smtClean="0"/>
              <a:t> </a:t>
            </a:r>
            <a:r>
              <a:rPr lang="en-US" dirty="0" err="1" smtClean="0"/>
              <a:t>vorherrschen</a:t>
            </a:r>
            <a:r>
              <a:rPr lang="en-US" dirty="0" smtClean="0"/>
              <a:t>!</a:t>
            </a:r>
          </a:p>
          <a:p>
            <a:pPr>
              <a:buNone/>
            </a:pPr>
            <a:r>
              <a:rPr lang="en-US" dirty="0" smtClean="0"/>
              <a:t>		</a:t>
            </a:r>
            <a:r>
              <a:rPr lang="en-US" dirty="0" err="1" smtClean="0"/>
              <a:t>Aber</a:t>
            </a:r>
            <a:r>
              <a:rPr lang="en-US" dirty="0" smtClean="0"/>
              <a:t> </a:t>
            </a:r>
            <a:r>
              <a:rPr lang="en-US" dirty="0" err="1" smtClean="0"/>
              <a:t>keine</a:t>
            </a:r>
            <a:r>
              <a:rPr lang="en-US" dirty="0" smtClean="0"/>
              <a:t> </a:t>
            </a:r>
            <a:r>
              <a:rPr lang="en-US" dirty="0" err="1" smtClean="0"/>
              <a:t>Gewährleistung</a:t>
            </a:r>
            <a:r>
              <a:rPr lang="en-US" dirty="0" smtClean="0"/>
              <a:t>!</a:t>
            </a:r>
          </a:p>
          <a:p>
            <a:pPr lvl="2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" y="6531684"/>
            <a:ext cx="5746398" cy="336699"/>
          </a:xfrm>
        </p:spPr>
        <p:txBody>
          <a:bodyPr/>
          <a:lstStyle/>
          <a:p>
            <a:r>
              <a:rPr lang="en-US" dirty="0" smtClean="0"/>
              <a:t>Oliver </a:t>
            </a:r>
            <a:r>
              <a:rPr lang="en-US" dirty="0" err="1" smtClean="0"/>
              <a:t>Klöckner</a:t>
            </a:r>
            <a:r>
              <a:rPr lang="en-US" dirty="0" smtClean="0"/>
              <a:t> - Better Than Worst-Case Computing </a:t>
            </a:r>
          </a:p>
        </p:txBody>
      </p:sp>
    </p:spTree>
    <p:extLst>
      <p:ext uri="{BB962C8B-B14F-4D97-AF65-F5344CB8AC3E}">
        <p14:creationId xmlns:p14="http://schemas.microsoft.com/office/powerpoint/2010/main" xmlns="" val="133638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" y="6531684"/>
            <a:ext cx="5746398" cy="336699"/>
          </a:xfrm>
        </p:spPr>
        <p:txBody>
          <a:bodyPr/>
          <a:lstStyle/>
          <a:p>
            <a:r>
              <a:rPr lang="en-US" dirty="0" smtClean="0"/>
              <a:t>Oliver </a:t>
            </a:r>
            <a:r>
              <a:rPr lang="en-US" dirty="0" err="1" smtClean="0"/>
              <a:t>Klöckner</a:t>
            </a:r>
            <a:r>
              <a:rPr lang="en-US" dirty="0" smtClean="0"/>
              <a:t> - Better Than Worst-Case Computing </a:t>
            </a:r>
          </a:p>
        </p:txBody>
      </p:sp>
    </p:spTree>
    <p:extLst>
      <p:ext uri="{BB962C8B-B14F-4D97-AF65-F5344CB8AC3E}">
        <p14:creationId xmlns:p14="http://schemas.microsoft.com/office/powerpoint/2010/main" xmlns="" val="2047036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 smtClean="0"/>
              <a:t>Conclusion</a:t>
            </a:r>
            <a:r>
              <a:rPr lang="de-DE" dirty="0" smtClean="0"/>
              <a:t> - Herausforderungen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de-DE" dirty="0" smtClean="0"/>
              <a:t>Direkt bei Entwicklung </a:t>
            </a:r>
            <a:r>
              <a:rPr lang="de-DE" dirty="0" err="1" smtClean="0"/>
              <a:t>Typical</a:t>
            </a:r>
            <a:r>
              <a:rPr lang="de-DE" dirty="0" smtClean="0"/>
              <a:t>-Case beachten, nicht immer nur </a:t>
            </a:r>
            <a:r>
              <a:rPr lang="de-DE" dirty="0" err="1" smtClean="0"/>
              <a:t>Worst</a:t>
            </a:r>
            <a:r>
              <a:rPr lang="de-DE" dirty="0" smtClean="0"/>
              <a:t>-Case</a:t>
            </a:r>
          </a:p>
          <a:p>
            <a:pPr>
              <a:buFontTx/>
              <a:buChar char="-"/>
            </a:pPr>
            <a:r>
              <a:rPr lang="de-DE" dirty="0" smtClean="0"/>
              <a:t>Energieeinsparungen auf Hardware Ebene</a:t>
            </a:r>
          </a:p>
          <a:p>
            <a:pPr>
              <a:buFontTx/>
              <a:buChar char="-"/>
            </a:pPr>
            <a:r>
              <a:rPr lang="de-DE" dirty="0" smtClean="0"/>
              <a:t>Spezielle Analysetools</a:t>
            </a:r>
          </a:p>
          <a:p>
            <a:pPr>
              <a:buFontTx/>
              <a:buChar char="-"/>
            </a:pPr>
            <a:r>
              <a:rPr lang="de-DE" dirty="0" smtClean="0"/>
              <a:t>Energieeinsparungen auf Hardware Ebene</a:t>
            </a:r>
          </a:p>
          <a:p>
            <a:pPr>
              <a:buFontTx/>
              <a:buChar char="-"/>
            </a:pPr>
            <a:r>
              <a:rPr lang="de-DE" dirty="0" smtClean="0"/>
              <a:t>Dynamische Anpassung an Laufzeit</a:t>
            </a:r>
          </a:p>
          <a:p>
            <a:pPr>
              <a:buFontTx/>
              <a:buChar char="-"/>
            </a:pPr>
            <a:r>
              <a:rPr lang="de-DE" dirty="0" smtClean="0"/>
              <a:t>Außerhalb kritischer Bereiche </a:t>
            </a:r>
            <a:r>
              <a:rPr lang="de-DE" dirty="0" err="1" smtClean="0"/>
              <a:t>Approximierungen</a:t>
            </a:r>
            <a:r>
              <a:rPr lang="de-DE" dirty="0" smtClean="0"/>
              <a:t> zulassen; Anpassen von Algorithmen</a:t>
            </a:r>
          </a:p>
          <a:p>
            <a:pPr>
              <a:buFontTx/>
              <a:buChar char="-"/>
            </a:pPr>
            <a:r>
              <a:rPr lang="de-DE" dirty="0" smtClean="0"/>
              <a:t>General-</a:t>
            </a:r>
            <a:r>
              <a:rPr lang="de-DE" dirty="0" err="1" smtClean="0"/>
              <a:t>Purpose</a:t>
            </a:r>
            <a:r>
              <a:rPr lang="de-DE" dirty="0" smtClean="0"/>
              <a:t> Prozessoren schwierig zu approximieren</a:t>
            </a:r>
          </a:p>
          <a:p>
            <a:pPr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" y="6531684"/>
            <a:ext cx="5746398" cy="336699"/>
          </a:xfrm>
        </p:spPr>
        <p:txBody>
          <a:bodyPr/>
          <a:lstStyle/>
          <a:p>
            <a:r>
              <a:rPr lang="en-US" dirty="0" smtClean="0"/>
              <a:t>Oliver </a:t>
            </a:r>
            <a:r>
              <a:rPr lang="en-US" dirty="0" err="1" smtClean="0"/>
              <a:t>Klöckner</a:t>
            </a:r>
            <a:r>
              <a:rPr lang="en-US" dirty="0" smtClean="0"/>
              <a:t> - Better Than Worst-Case Computing 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Fragen? 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Ohne Anpassung geht es nicht schneller - Danke für eure Aufmerksamkeit?!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" y="6531684"/>
            <a:ext cx="5746398" cy="336699"/>
          </a:xfrm>
        </p:spPr>
        <p:txBody>
          <a:bodyPr/>
          <a:lstStyle/>
          <a:p>
            <a:r>
              <a:rPr lang="en-US" dirty="0" smtClean="0"/>
              <a:t>Oliver </a:t>
            </a:r>
            <a:r>
              <a:rPr lang="en-US" dirty="0" err="1" smtClean="0"/>
              <a:t>Klöckner</a:t>
            </a:r>
            <a:r>
              <a:rPr lang="en-US" dirty="0" smtClean="0"/>
              <a:t> - Better Than Worst-Case Computing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Butler W. Lampson – Hints for Computer System</a:t>
            </a:r>
          </a:p>
          <a:p>
            <a:pPr>
              <a:buNone/>
            </a:pPr>
            <a:r>
              <a:rPr lang="en-US" dirty="0" smtClean="0"/>
              <a:t> “Handle normal and worst cases </a:t>
            </a:r>
            <a:r>
              <a:rPr lang="en-US" dirty="0" err="1" smtClean="0"/>
              <a:t>separatly</a:t>
            </a:r>
            <a:r>
              <a:rPr lang="en-US" dirty="0" smtClean="0"/>
              <a:t> as a rule, because the requirements for the two are quite different:</a:t>
            </a:r>
          </a:p>
          <a:p>
            <a:pPr>
              <a:buNone/>
            </a:pPr>
            <a:r>
              <a:rPr lang="en-US" dirty="0" smtClean="0"/>
              <a:t>		The normal case must be fast.</a:t>
            </a:r>
          </a:p>
          <a:p>
            <a:pPr>
              <a:buNone/>
            </a:pPr>
            <a:r>
              <a:rPr lang="en-US" dirty="0" smtClean="0"/>
              <a:t>		The worst case must make </a:t>
            </a:r>
            <a:br>
              <a:rPr lang="en-US" dirty="0" smtClean="0"/>
            </a:br>
            <a:r>
              <a:rPr lang="en-US" dirty="0" smtClean="0"/>
              <a:t>	some progress.”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" y="6531684"/>
            <a:ext cx="5746398" cy="336699"/>
          </a:xfrm>
        </p:spPr>
        <p:txBody>
          <a:bodyPr/>
          <a:lstStyle/>
          <a:p>
            <a:r>
              <a:rPr lang="en-US" dirty="0" smtClean="0"/>
              <a:t>Oliver </a:t>
            </a:r>
            <a:r>
              <a:rPr lang="en-US" dirty="0" err="1" smtClean="0"/>
              <a:t>Klöckner</a:t>
            </a:r>
            <a:r>
              <a:rPr lang="en-US" dirty="0" smtClean="0"/>
              <a:t> - Better Than Worst-Case Computing 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351438" y="4164376"/>
            <a:ext cx="48630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http://research.microsoft.com/en-us/um/people/</a:t>
            </a:r>
            <a:br>
              <a:rPr lang="de-DE" dirty="0" smtClean="0"/>
            </a:br>
            <a:r>
              <a:rPr lang="de-DE" dirty="0" err="1" smtClean="0"/>
              <a:t>blampson</a:t>
            </a:r>
            <a:r>
              <a:rPr lang="de-DE" dirty="0" smtClean="0"/>
              <a:t>/33-Hints/WebPage.html</a:t>
            </a:r>
            <a:br>
              <a:rPr lang="de-DE" dirty="0" smtClean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310749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Inhalt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US" dirty="0" smtClean="0"/>
              <a:t>Was </a:t>
            </a:r>
            <a:r>
              <a:rPr lang="en-US" dirty="0" err="1" smtClean="0"/>
              <a:t>ist</a:t>
            </a:r>
            <a:r>
              <a:rPr lang="en-US" dirty="0" smtClean="0"/>
              <a:t> das Worst-Case Design?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err="1" smtClean="0"/>
              <a:t>Wieso</a:t>
            </a:r>
            <a:r>
              <a:rPr lang="en-US" dirty="0" smtClean="0"/>
              <a:t> </a:t>
            </a:r>
            <a:r>
              <a:rPr lang="en-US" dirty="0" err="1" smtClean="0"/>
              <a:t>wird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angewendet</a:t>
            </a:r>
            <a:r>
              <a:rPr lang="en-US" dirty="0" smtClean="0"/>
              <a:t>?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Was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dann</a:t>
            </a:r>
            <a:r>
              <a:rPr lang="en-US" dirty="0" smtClean="0"/>
              <a:t> Better Than Worst-Case? </a:t>
            </a:r>
          </a:p>
          <a:p>
            <a:pPr>
              <a:buNone/>
            </a:pPr>
            <a:r>
              <a:rPr lang="en-US" dirty="0" smtClean="0"/>
              <a:t>		Razor Logic</a:t>
            </a:r>
          </a:p>
          <a:p>
            <a:pPr>
              <a:buNone/>
            </a:pPr>
            <a:r>
              <a:rPr lang="en-US" dirty="0" smtClean="0"/>
              <a:t>		Typical Case Optimization</a:t>
            </a:r>
          </a:p>
          <a:p>
            <a:pPr>
              <a:buNone/>
            </a:pPr>
            <a:r>
              <a:rPr lang="en-US" dirty="0" smtClean="0"/>
              <a:t>		Approximation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err="1" smtClean="0"/>
              <a:t>Herausforderungen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" y="6531684"/>
            <a:ext cx="5746398" cy="336699"/>
          </a:xfrm>
        </p:spPr>
        <p:txBody>
          <a:bodyPr/>
          <a:lstStyle/>
          <a:p>
            <a:r>
              <a:rPr lang="en-US" dirty="0" smtClean="0"/>
              <a:t>Oliver </a:t>
            </a:r>
            <a:r>
              <a:rPr lang="en-US" dirty="0" err="1" smtClean="0"/>
              <a:t>Klöckner</a:t>
            </a:r>
            <a:r>
              <a:rPr lang="en-US" dirty="0" smtClean="0"/>
              <a:t> - Better Than Worst-Case Computing </a:t>
            </a:r>
          </a:p>
        </p:txBody>
      </p:sp>
    </p:spTree>
    <p:extLst>
      <p:ext uri="{BB962C8B-B14F-4D97-AF65-F5344CB8AC3E}">
        <p14:creationId xmlns:p14="http://schemas.microsoft.com/office/powerpoint/2010/main" xmlns="" val="310749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Worst-Case Design 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" y="6531684"/>
            <a:ext cx="5746398" cy="336699"/>
          </a:xfrm>
        </p:spPr>
        <p:txBody>
          <a:bodyPr/>
          <a:lstStyle/>
          <a:p>
            <a:r>
              <a:rPr lang="en-US" dirty="0" smtClean="0"/>
              <a:t>Oliver </a:t>
            </a:r>
            <a:r>
              <a:rPr lang="en-US" dirty="0" err="1" smtClean="0"/>
              <a:t>Klöckner</a:t>
            </a:r>
            <a:r>
              <a:rPr lang="en-US" dirty="0" smtClean="0"/>
              <a:t> - Better Than Worst-Case Computing </a:t>
            </a:r>
          </a:p>
        </p:txBody>
      </p:sp>
    </p:spTree>
    <p:extLst>
      <p:ext uri="{BB962C8B-B14F-4D97-AF65-F5344CB8AC3E}">
        <p14:creationId xmlns:p14="http://schemas.microsoft.com/office/powerpoint/2010/main" xmlns="" val="1086890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Worst-Case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US" dirty="0" smtClean="0"/>
              <a:t>Background:</a:t>
            </a:r>
          </a:p>
          <a:p>
            <a:pPr>
              <a:buNone/>
            </a:pPr>
            <a:r>
              <a:rPr lang="en-US" dirty="0" smtClean="0"/>
              <a:t>		- </a:t>
            </a:r>
            <a:r>
              <a:rPr lang="en-US" dirty="0" err="1" smtClean="0"/>
              <a:t>digitale</a:t>
            </a:r>
            <a:r>
              <a:rPr lang="en-US" dirty="0" smtClean="0"/>
              <a:t> </a:t>
            </a:r>
            <a:r>
              <a:rPr lang="en-US" dirty="0" err="1" smtClean="0"/>
              <a:t>Systeme</a:t>
            </a:r>
            <a:r>
              <a:rPr lang="en-US" dirty="0" smtClean="0"/>
              <a:t> clock </a:t>
            </a:r>
            <a:r>
              <a:rPr lang="en-US" dirty="0" err="1" smtClean="0"/>
              <a:t>abhängig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		- clock </a:t>
            </a:r>
            <a:r>
              <a:rPr lang="en-US" dirty="0" err="1" smtClean="0"/>
              <a:t>abhängig</a:t>
            </a:r>
            <a:r>
              <a:rPr lang="en-US" dirty="0" smtClean="0"/>
              <a:t> von </a:t>
            </a:r>
            <a:r>
              <a:rPr lang="en-US" dirty="0" err="1" smtClean="0"/>
              <a:t>Bauelementen</a:t>
            </a:r>
            <a:r>
              <a:rPr lang="en-US" dirty="0" smtClean="0"/>
              <a:t> </a:t>
            </a:r>
            <a:r>
              <a:rPr lang="en-US" dirty="0" err="1" smtClean="0"/>
              <a:t>durch</a:t>
            </a:r>
            <a:r>
              <a:rPr lang="en-US" dirty="0" smtClean="0"/>
              <a:t> </a:t>
            </a:r>
            <a:r>
              <a:rPr lang="en-US" dirty="0" err="1" smtClean="0"/>
              <a:t>Verzögerung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Worst Case </a:t>
            </a:r>
            <a:r>
              <a:rPr lang="en-US" dirty="0" err="1" smtClean="0"/>
              <a:t>Spezifikationen</a:t>
            </a:r>
            <a:r>
              <a:rPr lang="en-US" dirty="0" smtClean="0"/>
              <a:t>:</a:t>
            </a:r>
          </a:p>
          <a:p>
            <a:pPr>
              <a:buNone/>
            </a:pPr>
            <a:r>
              <a:rPr lang="en-US" dirty="0" smtClean="0"/>
              <a:t>		- </a:t>
            </a:r>
            <a:r>
              <a:rPr lang="en-US" dirty="0" err="1" smtClean="0"/>
              <a:t>ermitteln</a:t>
            </a:r>
            <a:r>
              <a:rPr lang="en-US" dirty="0" smtClean="0"/>
              <a:t>/</a:t>
            </a:r>
            <a:r>
              <a:rPr lang="en-US" dirty="0" err="1" smtClean="0"/>
              <a:t>setzen</a:t>
            </a:r>
            <a:r>
              <a:rPr lang="en-US" dirty="0" smtClean="0"/>
              <a:t> von </a:t>
            </a:r>
            <a:r>
              <a:rPr lang="en-US" dirty="0" err="1" smtClean="0"/>
              <a:t>Rahmenbedingungen</a:t>
            </a:r>
            <a:r>
              <a:rPr lang="en-US" dirty="0" smtClean="0"/>
              <a:t>( Worst Case ) </a:t>
            </a:r>
          </a:p>
          <a:p>
            <a:pPr>
              <a:buNone/>
            </a:pPr>
            <a:r>
              <a:rPr lang="en-US" dirty="0" smtClean="0"/>
              <a:t>		- </a:t>
            </a:r>
            <a:r>
              <a:rPr lang="en-US" dirty="0" err="1" smtClean="0"/>
              <a:t>Anpassung</a:t>
            </a:r>
            <a:r>
              <a:rPr lang="en-US" dirty="0" smtClean="0"/>
              <a:t> an </a:t>
            </a:r>
            <a:r>
              <a:rPr lang="en-US" dirty="0" err="1" smtClean="0"/>
              <a:t>Temperatur</a:t>
            </a:r>
            <a:r>
              <a:rPr lang="en-US" dirty="0" smtClean="0"/>
              <a:t>, </a:t>
            </a:r>
            <a:r>
              <a:rPr lang="en-US" dirty="0" err="1" smtClean="0"/>
              <a:t>Höhe</a:t>
            </a:r>
            <a:r>
              <a:rPr lang="en-US" dirty="0" smtClean="0"/>
              <a:t>, </a:t>
            </a:r>
            <a:r>
              <a:rPr lang="en-US" dirty="0" err="1" smtClean="0"/>
              <a:t>Spannung</a:t>
            </a:r>
            <a:r>
              <a:rPr lang="en-US" dirty="0" smtClean="0"/>
              <a:t>, </a:t>
            </a:r>
            <a:r>
              <a:rPr lang="en-US" dirty="0" err="1" smtClean="0"/>
              <a:t>Herstellung</a:t>
            </a:r>
            <a:r>
              <a:rPr lang="en-US" dirty="0" smtClean="0"/>
              <a:t>, …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8" name="Picture 6" descr="https://upload.wikimedia.org/wikipedia/commons/thumb/5/5d/4-bit_ripple_carry_adder.svg/2000px-4-bit_ripple_carry_adder.svg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8266" y="2644289"/>
            <a:ext cx="5597063" cy="2238825"/>
          </a:xfrm>
          <a:prstGeom prst="rect">
            <a:avLst/>
          </a:prstGeom>
          <a:noFill/>
        </p:spPr>
      </p:pic>
      <p:sp>
        <p:nvSpPr>
          <p:cNvPr id="9" name="Textfeld 8"/>
          <p:cNvSpPr txBox="1"/>
          <p:nvPr/>
        </p:nvSpPr>
        <p:spPr>
          <a:xfrm>
            <a:off x="6362299" y="3301465"/>
            <a:ext cx="50249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https://upload.wikimedia.org/wikipedia/commons/</a:t>
            </a:r>
            <a:br>
              <a:rPr lang="de-DE" dirty="0" smtClean="0"/>
            </a:br>
            <a:r>
              <a:rPr lang="de-DE" dirty="0" err="1" smtClean="0"/>
              <a:t>thumb</a:t>
            </a:r>
            <a:r>
              <a:rPr lang="de-DE" dirty="0" smtClean="0"/>
              <a:t>/5/5d/4-bit_ripple_carry_adder.svg/</a:t>
            </a:r>
          </a:p>
          <a:p>
            <a:r>
              <a:rPr lang="de-DE" dirty="0" smtClean="0"/>
              <a:t>2000px-4-bit_ripple_carry_adder.svg.png</a:t>
            </a:r>
            <a:endParaRPr lang="de-DE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" y="6531684"/>
            <a:ext cx="5746398" cy="336699"/>
          </a:xfrm>
        </p:spPr>
        <p:txBody>
          <a:bodyPr/>
          <a:lstStyle/>
          <a:p>
            <a:r>
              <a:rPr lang="en-US" dirty="0" smtClean="0"/>
              <a:t>Oliver </a:t>
            </a:r>
            <a:r>
              <a:rPr lang="en-US" dirty="0" err="1" smtClean="0"/>
              <a:t>Klöckner</a:t>
            </a:r>
            <a:r>
              <a:rPr lang="en-US" dirty="0" smtClean="0"/>
              <a:t> - Better Than Worst-Case Computing </a:t>
            </a:r>
          </a:p>
        </p:txBody>
      </p:sp>
    </p:spTree>
    <p:extLst>
      <p:ext uri="{BB962C8B-B14F-4D97-AF65-F5344CB8AC3E}">
        <p14:creationId xmlns:p14="http://schemas.microsoft.com/office/powerpoint/2010/main" xmlns="" val="133638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Worst-Case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err="1" smtClean="0"/>
              <a:t>Folgen</a:t>
            </a:r>
            <a:r>
              <a:rPr lang="en-US" dirty="0" smtClean="0"/>
              <a:t>:</a:t>
            </a:r>
          </a:p>
          <a:p>
            <a:pPr>
              <a:buNone/>
            </a:pPr>
            <a:r>
              <a:rPr lang="en-US" dirty="0" smtClean="0"/>
              <a:t>		- </a:t>
            </a:r>
            <a:r>
              <a:rPr lang="en-US" dirty="0" err="1" smtClean="0"/>
              <a:t>garantierte</a:t>
            </a:r>
            <a:r>
              <a:rPr lang="en-US" dirty="0" smtClean="0"/>
              <a:t> </a:t>
            </a:r>
            <a:r>
              <a:rPr lang="en-US" dirty="0" err="1" smtClean="0"/>
              <a:t>Funktion</a:t>
            </a:r>
            <a:r>
              <a:rPr lang="en-US" dirty="0" smtClean="0"/>
              <a:t> </a:t>
            </a:r>
            <a:r>
              <a:rPr lang="en-US" dirty="0" err="1" smtClean="0"/>
              <a:t>unter</a:t>
            </a:r>
            <a:r>
              <a:rPr lang="en-US" dirty="0" smtClean="0"/>
              <a:t> </a:t>
            </a:r>
            <a:r>
              <a:rPr lang="en-US" dirty="0" err="1" smtClean="0"/>
              <a:t>verschiedenen</a:t>
            </a:r>
            <a:r>
              <a:rPr lang="en-US" dirty="0" smtClean="0"/>
              <a:t> </a:t>
            </a:r>
            <a:r>
              <a:rPr lang="en-US" dirty="0" err="1" smtClean="0"/>
              <a:t>Bedingungen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		- </a:t>
            </a:r>
            <a:r>
              <a:rPr lang="en-US" dirty="0" err="1" smtClean="0"/>
              <a:t>Verzögerung</a:t>
            </a:r>
            <a:r>
              <a:rPr lang="en-US" dirty="0" smtClean="0"/>
              <a:t> </a:t>
            </a:r>
            <a:r>
              <a:rPr lang="en-US" dirty="0" err="1" smtClean="0"/>
              <a:t>notwendig</a:t>
            </a:r>
            <a:r>
              <a:rPr lang="en-US" dirty="0" smtClean="0"/>
              <a:t>, </a:t>
            </a:r>
            <a:r>
              <a:rPr lang="en-US" dirty="0" err="1" smtClean="0"/>
              <a:t>da</a:t>
            </a:r>
            <a:r>
              <a:rPr lang="en-US" dirty="0" smtClean="0"/>
              <a:t> </a:t>
            </a:r>
            <a:r>
              <a:rPr lang="en-US" dirty="0" err="1" smtClean="0"/>
              <a:t>für</a:t>
            </a:r>
            <a:r>
              <a:rPr lang="en-US" dirty="0" smtClean="0"/>
              <a:t> Worst Case </a:t>
            </a:r>
            <a:r>
              <a:rPr lang="en-US" dirty="0" err="1" smtClean="0"/>
              <a:t>gewartet</a:t>
            </a:r>
            <a:r>
              <a:rPr lang="en-US" dirty="0" smtClean="0"/>
              <a:t> </a:t>
            </a:r>
            <a:r>
              <a:rPr lang="en-US" dirty="0" err="1" smtClean="0"/>
              <a:t>werden</a:t>
            </a:r>
            <a:r>
              <a:rPr lang="en-US" dirty="0" smtClean="0"/>
              <a:t> muss</a:t>
            </a:r>
          </a:p>
          <a:p>
            <a:pPr>
              <a:buNone/>
            </a:pPr>
            <a:r>
              <a:rPr lang="en-US" dirty="0" smtClean="0">
                <a:sym typeface="Wingdings" pitchFamily="2" charset="2"/>
              </a:rPr>
              <a:t>		- </a:t>
            </a:r>
            <a:r>
              <a:rPr lang="en-US" dirty="0" err="1" smtClean="0">
                <a:sym typeface="Wingdings" pitchFamily="2" charset="2"/>
              </a:rPr>
              <a:t>langsameres</a:t>
            </a:r>
            <a:r>
              <a:rPr lang="en-US" dirty="0" smtClean="0">
                <a:sym typeface="Wingdings" pitchFamily="2" charset="2"/>
              </a:rPr>
              <a:t> System, </a:t>
            </a:r>
            <a:r>
              <a:rPr lang="en-US" dirty="0" err="1" smtClean="0">
                <a:sym typeface="Wingdings" pitchFamily="2" charset="2"/>
              </a:rPr>
              <a:t>hoher</a:t>
            </a:r>
            <a:r>
              <a:rPr lang="en-US" dirty="0" smtClean="0">
                <a:sym typeface="Wingdings" pitchFamily="2" charset="2"/>
              </a:rPr>
              <a:t> </a:t>
            </a:r>
            <a:r>
              <a:rPr lang="en-US" dirty="0" err="1" smtClean="0">
                <a:sym typeface="Wingdings" pitchFamily="2" charset="2"/>
              </a:rPr>
              <a:t>Energieverbrauch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" y="6531684"/>
            <a:ext cx="5746398" cy="336699"/>
          </a:xfrm>
        </p:spPr>
        <p:txBody>
          <a:bodyPr/>
          <a:lstStyle/>
          <a:p>
            <a:r>
              <a:rPr lang="en-US" dirty="0" smtClean="0"/>
              <a:t>Oliver </a:t>
            </a:r>
            <a:r>
              <a:rPr lang="en-US" dirty="0" err="1" smtClean="0"/>
              <a:t>Klöckner</a:t>
            </a:r>
            <a:r>
              <a:rPr lang="en-US" dirty="0" smtClean="0"/>
              <a:t> - Better Than Worst-Case Computing </a:t>
            </a:r>
          </a:p>
        </p:txBody>
      </p:sp>
    </p:spTree>
    <p:extLst>
      <p:ext uri="{BB962C8B-B14F-4D97-AF65-F5344CB8AC3E}">
        <p14:creationId xmlns:p14="http://schemas.microsoft.com/office/powerpoint/2010/main" xmlns="" val="133638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Worst-Case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US" dirty="0" err="1" smtClean="0"/>
              <a:t>Sinnvoller</a:t>
            </a:r>
            <a:r>
              <a:rPr lang="en-US" dirty="0" smtClean="0"/>
              <a:t> </a:t>
            </a:r>
            <a:r>
              <a:rPr lang="en-US" dirty="0" err="1" smtClean="0"/>
              <a:t>Einsatz</a:t>
            </a:r>
            <a:r>
              <a:rPr lang="en-US" dirty="0" smtClean="0"/>
              <a:t>:</a:t>
            </a:r>
          </a:p>
          <a:p>
            <a:pPr>
              <a:buNone/>
            </a:pPr>
            <a:r>
              <a:rPr lang="en-US" dirty="0" smtClean="0"/>
              <a:t>		- </a:t>
            </a:r>
            <a:r>
              <a:rPr lang="en-US" dirty="0" err="1" smtClean="0"/>
              <a:t>immer</a:t>
            </a:r>
            <a:r>
              <a:rPr lang="en-US" dirty="0" smtClean="0"/>
              <a:t> </a:t>
            </a:r>
            <a:r>
              <a:rPr lang="en-US" dirty="0" err="1" smtClean="0"/>
              <a:t>kleinere</a:t>
            </a:r>
            <a:r>
              <a:rPr lang="en-US" dirty="0" smtClean="0"/>
              <a:t> </a:t>
            </a:r>
            <a:r>
              <a:rPr lang="en-US" dirty="0" err="1" smtClean="0"/>
              <a:t>Schaltkreise</a:t>
            </a:r>
            <a:r>
              <a:rPr lang="en-US" dirty="0" smtClean="0"/>
              <a:t>, </a:t>
            </a:r>
            <a:r>
              <a:rPr lang="en-US" dirty="0" err="1" smtClean="0"/>
              <a:t>immer</a:t>
            </a:r>
            <a:r>
              <a:rPr lang="en-US" dirty="0" smtClean="0"/>
              <a:t> </a:t>
            </a:r>
            <a:r>
              <a:rPr lang="en-US" dirty="0" err="1" smtClean="0"/>
              <a:t>komplexere</a:t>
            </a:r>
            <a:r>
              <a:rPr lang="en-US" dirty="0" smtClean="0"/>
              <a:t> </a:t>
            </a:r>
            <a:r>
              <a:rPr lang="en-US" dirty="0" err="1" smtClean="0"/>
              <a:t>Entwicklung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		- </a:t>
            </a:r>
            <a:r>
              <a:rPr lang="de-DE" dirty="0" smtClean="0"/>
              <a:t>inhomogene Herstellung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		- </a:t>
            </a:r>
            <a:r>
              <a:rPr lang="en-US" dirty="0" err="1" smtClean="0"/>
              <a:t>unbekannter</a:t>
            </a:r>
            <a:r>
              <a:rPr lang="en-US" dirty="0" smtClean="0"/>
              <a:t> </a:t>
            </a:r>
            <a:r>
              <a:rPr lang="en-US" dirty="0" err="1" smtClean="0"/>
              <a:t>Verwendungszweck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		- 100% </a:t>
            </a:r>
            <a:r>
              <a:rPr lang="en-US" dirty="0" err="1" smtClean="0"/>
              <a:t>sichere</a:t>
            </a:r>
            <a:r>
              <a:rPr lang="en-US" dirty="0" smtClean="0"/>
              <a:t> </a:t>
            </a:r>
            <a:r>
              <a:rPr lang="en-US" dirty="0" err="1" smtClean="0"/>
              <a:t>Systeme</a:t>
            </a:r>
            <a:r>
              <a:rPr lang="en-US" dirty="0" smtClean="0"/>
              <a:t> </a:t>
            </a:r>
            <a:r>
              <a:rPr lang="en-US" dirty="0" err="1" smtClean="0"/>
              <a:t>notwendig</a:t>
            </a:r>
            <a:r>
              <a:rPr lang="en-US" dirty="0" smtClean="0"/>
              <a:t> 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err="1" smtClean="0"/>
              <a:t>Abweichen</a:t>
            </a:r>
            <a:r>
              <a:rPr lang="en-US" dirty="0" smtClean="0"/>
              <a:t> </a:t>
            </a:r>
            <a:r>
              <a:rPr lang="en-US" dirty="0" err="1" smtClean="0"/>
              <a:t>erlaubt</a:t>
            </a:r>
            <a:r>
              <a:rPr lang="en-US" dirty="0" smtClean="0"/>
              <a:t> </a:t>
            </a:r>
            <a:r>
              <a:rPr lang="en-US" dirty="0" err="1" smtClean="0"/>
              <a:t>bei</a:t>
            </a:r>
            <a:r>
              <a:rPr lang="en-US" dirty="0" smtClean="0"/>
              <a:t>: </a:t>
            </a:r>
          </a:p>
          <a:p>
            <a:pPr>
              <a:buNone/>
            </a:pPr>
            <a:r>
              <a:rPr lang="en-US" dirty="0" smtClean="0"/>
              <a:t>		- </a:t>
            </a:r>
            <a:r>
              <a:rPr lang="en-US" dirty="0" err="1" smtClean="0"/>
              <a:t>bekannten</a:t>
            </a:r>
            <a:r>
              <a:rPr lang="en-US" dirty="0" smtClean="0"/>
              <a:t>, </a:t>
            </a:r>
            <a:r>
              <a:rPr lang="en-US" dirty="0" err="1" smtClean="0"/>
              <a:t>typischen</a:t>
            </a:r>
            <a:r>
              <a:rPr lang="en-US" dirty="0" smtClean="0"/>
              <a:t> </a:t>
            </a:r>
            <a:r>
              <a:rPr lang="en-US" dirty="0" err="1" smtClean="0"/>
              <a:t>Bedingungen</a:t>
            </a:r>
            <a:r>
              <a:rPr lang="en-US" dirty="0" smtClean="0"/>
              <a:t>, </a:t>
            </a:r>
            <a:br>
              <a:rPr lang="en-US" dirty="0" smtClean="0"/>
            </a:br>
            <a:r>
              <a:rPr lang="en-US" dirty="0" smtClean="0"/>
              <a:t>		</a:t>
            </a:r>
            <a:r>
              <a:rPr lang="en-US" dirty="0" err="1" smtClean="0"/>
              <a:t>z.B</a:t>
            </a:r>
            <a:r>
              <a:rPr lang="en-US" dirty="0" smtClean="0"/>
              <a:t>. in </a:t>
            </a:r>
            <a:r>
              <a:rPr lang="en-US" dirty="0" err="1" smtClean="0"/>
              <a:t>Heimanwendungen</a:t>
            </a:r>
            <a:r>
              <a:rPr lang="en-US" dirty="0" smtClean="0"/>
              <a:t>, Server</a:t>
            </a:r>
            <a:br>
              <a:rPr lang="en-US" dirty="0" smtClean="0"/>
            </a:br>
            <a:r>
              <a:rPr lang="en-US" dirty="0" smtClean="0"/>
              <a:t>	- </a:t>
            </a:r>
            <a:r>
              <a:rPr lang="en-US" dirty="0" err="1" smtClean="0"/>
              <a:t>Ungenauigkeit</a:t>
            </a:r>
            <a:r>
              <a:rPr lang="en-US" dirty="0" smtClean="0"/>
              <a:t> </a:t>
            </a:r>
            <a:r>
              <a:rPr lang="en-US" dirty="0" err="1" smtClean="0"/>
              <a:t>erlaubt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		</a:t>
            </a:r>
            <a:r>
              <a:rPr lang="en-US" dirty="0" err="1" smtClean="0"/>
              <a:t>z.B</a:t>
            </a:r>
            <a:r>
              <a:rPr lang="en-US" dirty="0" smtClean="0"/>
              <a:t>. </a:t>
            </a:r>
            <a:r>
              <a:rPr lang="en-US" dirty="0" err="1" smtClean="0"/>
              <a:t>bei</a:t>
            </a:r>
            <a:r>
              <a:rPr lang="en-US" dirty="0" smtClean="0"/>
              <a:t> </a:t>
            </a:r>
            <a:r>
              <a:rPr lang="en-US" dirty="0" err="1" smtClean="0"/>
              <a:t>Videoanwendungen</a:t>
            </a:r>
            <a:r>
              <a:rPr lang="en-US" dirty="0" smtClean="0"/>
              <a:t>, </a:t>
            </a:r>
            <a:r>
              <a:rPr lang="en-US" dirty="0" err="1" smtClean="0"/>
              <a:t>Grafikkarten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" y="6531684"/>
            <a:ext cx="5746398" cy="336699"/>
          </a:xfrm>
        </p:spPr>
        <p:txBody>
          <a:bodyPr/>
          <a:lstStyle/>
          <a:p>
            <a:r>
              <a:rPr lang="en-US" dirty="0" smtClean="0"/>
              <a:t>Oliver </a:t>
            </a:r>
            <a:r>
              <a:rPr lang="en-US" dirty="0" err="1" smtClean="0"/>
              <a:t>Klöckner</a:t>
            </a:r>
            <a:r>
              <a:rPr lang="en-US" dirty="0" smtClean="0"/>
              <a:t> - Better Than Worst-Case Computing </a:t>
            </a:r>
          </a:p>
        </p:txBody>
      </p:sp>
    </p:spTree>
    <p:extLst>
      <p:ext uri="{BB962C8B-B14F-4D97-AF65-F5344CB8AC3E}">
        <p14:creationId xmlns:p14="http://schemas.microsoft.com/office/powerpoint/2010/main" xmlns="" val="133638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Better Than Worst-Case Design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1CE96-9EE5-A94F-A555-E17388DC3DA4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" y="6531684"/>
            <a:ext cx="5746398" cy="336699"/>
          </a:xfrm>
        </p:spPr>
        <p:txBody>
          <a:bodyPr/>
          <a:lstStyle/>
          <a:p>
            <a:r>
              <a:rPr lang="en-US" dirty="0" smtClean="0"/>
              <a:t>Oliver </a:t>
            </a:r>
            <a:r>
              <a:rPr lang="en-US" dirty="0" err="1" smtClean="0"/>
              <a:t>Klöckner</a:t>
            </a:r>
            <a:r>
              <a:rPr lang="en-US" dirty="0" smtClean="0"/>
              <a:t> - Better Than Worst-Case Computing </a:t>
            </a:r>
          </a:p>
        </p:txBody>
      </p:sp>
    </p:spTree>
    <p:extLst>
      <p:ext uri="{BB962C8B-B14F-4D97-AF65-F5344CB8AC3E}">
        <p14:creationId xmlns:p14="http://schemas.microsoft.com/office/powerpoint/2010/main" xmlns="" val="1086890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presentation3" id="{87C72F9F-2562-3A47-ADD3-D6386240786B}" vid="{B8CD9829-C1CF-5D4F-81D2-566EF0ABA2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presentation3</Template>
  <TotalTime>0</TotalTime>
  <Words>459</Words>
  <Application>Microsoft Office PowerPoint</Application>
  <PresentationFormat>Benutzerdefiniert</PresentationFormat>
  <Paragraphs>184</Paragraphs>
  <Slides>21</Slides>
  <Notes>2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2" baseType="lpstr">
      <vt:lpstr>Office Theme</vt:lpstr>
      <vt:lpstr>Better Than Worst-Case Computing</vt:lpstr>
      <vt:lpstr>Introduction</vt:lpstr>
      <vt:lpstr>Motivation</vt:lpstr>
      <vt:lpstr>Inhalt</vt:lpstr>
      <vt:lpstr>Worst-Case Design  </vt:lpstr>
      <vt:lpstr>Worst-Case Design</vt:lpstr>
      <vt:lpstr>Worst-Case Design</vt:lpstr>
      <vt:lpstr>Worst-Case Design</vt:lpstr>
      <vt:lpstr>Better Than Worst-Case Design</vt:lpstr>
      <vt:lpstr>Better Than Worst-Case Design</vt:lpstr>
      <vt:lpstr>Dynamic Voltage Scaling – Razor Logic</vt:lpstr>
      <vt:lpstr>Dynamic Voltage Scaling – Razor Logic</vt:lpstr>
      <vt:lpstr>Dynamic Voltage Scaling – Razor Logic</vt:lpstr>
      <vt:lpstr>Typical Case Optimization</vt:lpstr>
      <vt:lpstr>Typical Case Optimization - Adder</vt:lpstr>
      <vt:lpstr>Typical Case Optimization - Adder</vt:lpstr>
      <vt:lpstr>Approximate Computing Designs</vt:lpstr>
      <vt:lpstr>Approximate Computing Designs</vt:lpstr>
      <vt:lpstr>Worst-Case Design</vt:lpstr>
      <vt:lpstr>Conclusion - Herausforderungen</vt:lpstr>
      <vt:lpstr>Fragen?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Benutzer</cp:lastModifiedBy>
  <cp:revision>86</cp:revision>
  <dcterms:created xsi:type="dcterms:W3CDTF">2016-06-16T02:27:14Z</dcterms:created>
  <dcterms:modified xsi:type="dcterms:W3CDTF">2016-08-26T15:29:57Z</dcterms:modified>
</cp:coreProperties>
</file>

<file path=docProps/thumbnail.jpeg>
</file>